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7232650" cx="1285875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8">
          <p15:clr>
            <a:srgbClr val="A4A3A4"/>
          </p15:clr>
        </p15:guide>
        <p15:guide id="2" pos="4050">
          <p15:clr>
            <a:srgbClr val="A4A3A4"/>
          </p15:clr>
        </p15:guide>
        <p15:guide id="3" orient="horz" pos="4183">
          <p15:clr>
            <a:srgbClr val="A4A3A4"/>
          </p15:clr>
        </p15:guide>
        <p15:guide id="4" pos="7588">
          <p15:clr>
            <a:srgbClr val="A4A3A4"/>
          </p15:clr>
        </p15:guide>
        <p15:guide id="5" pos="376">
          <p15:clr>
            <a:srgbClr val="A4A3A4"/>
          </p15:clr>
        </p15:guide>
        <p15:guide id="6" pos="13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8" orient="horz"/>
        <p:guide pos="4050"/>
        <p:guide pos="4183" orient="horz"/>
        <p:guide pos="7588"/>
        <p:guide pos="376"/>
        <p:guide pos="135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f0c0dcffd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9f0c0dcff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9f0c0dcffd_0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f0c0dcffd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9f0c0dcff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9f0c0dcffd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9f0c0dcffd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g9f0c0dcff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9f0c0dcffd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f0c0dcffd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9f0c0dcf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9f0c0dcffd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f0c0dcffd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9f0c0dcf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9f0c0dcffd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f0c0dcffd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9f0c0dcff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9f0c0dcffd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25228" y="6352629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ata.cityofnewyork.us/Business/Legally-Operating-Businesses/w7w3-xah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9525" y="-25"/>
            <a:ext cx="12877800" cy="7232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3494064" y="-13387"/>
            <a:ext cx="9442405" cy="7250732"/>
          </a:xfrm>
          <a:custGeom>
            <a:rect b="b" l="l" r="r" t="t"/>
            <a:pathLst>
              <a:path extrusionOk="0" h="7232650" w="9418858">
                <a:moveTo>
                  <a:pt x="3171161" y="0"/>
                </a:moveTo>
                <a:lnTo>
                  <a:pt x="9418858" y="0"/>
                </a:lnTo>
                <a:lnTo>
                  <a:pt x="9418858" y="7232650"/>
                </a:lnTo>
                <a:lnTo>
                  <a:pt x="4498986" y="7232650"/>
                </a:lnTo>
                <a:lnTo>
                  <a:pt x="4488508" y="7223814"/>
                </a:lnTo>
                <a:lnTo>
                  <a:pt x="4258581" y="7223814"/>
                </a:lnTo>
                <a:lnTo>
                  <a:pt x="0" y="3549070"/>
                </a:lnTo>
                <a:close/>
              </a:path>
            </a:pathLst>
          </a:custGeom>
          <a:solidFill>
            <a:schemeClr val="accent3">
              <a:alpha val="69803"/>
            </a:schemeClr>
          </a:solidFill>
          <a:ln>
            <a:noFill/>
          </a:ln>
          <a:effectLst>
            <a:outerShdw blurRad="317500" rotWithShape="0" algn="r" dir="10800000" dist="127000">
              <a:srgbClr val="000000">
                <a:alpha val="1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8671844" y="0"/>
            <a:ext cx="4186907" cy="5390824"/>
          </a:xfrm>
          <a:custGeom>
            <a:rect b="b" l="l" r="r" t="t"/>
            <a:pathLst>
              <a:path extrusionOk="0" h="5390824" w="4186907">
                <a:moveTo>
                  <a:pt x="1588612" y="0"/>
                </a:moveTo>
                <a:lnTo>
                  <a:pt x="4186907" y="0"/>
                </a:lnTo>
                <a:lnTo>
                  <a:pt x="4186907" y="5390824"/>
                </a:lnTo>
                <a:lnTo>
                  <a:pt x="0" y="1777928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outerShdw blurRad="317500" rotWithShape="0" algn="r" dir="10800000" dist="127000">
              <a:srgbClr val="000000">
                <a:alpha val="1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125119" y="2393003"/>
            <a:ext cx="7914481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rial"/>
              <a:buNone/>
            </a:pPr>
            <a:r>
              <a:t/>
            </a:r>
            <a:endParaRPr b="1" i="0" sz="8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DS-NYC-13 Capstone 1</a:t>
            </a:r>
            <a:endParaRPr b="1" i="0" sz="4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6490828" y="5058235"/>
            <a:ext cx="542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</a:pPr>
            <a:r>
              <a:rPr b="1" lang="en-US" sz="21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NYC Legally Operating Business Analysis</a:t>
            </a:r>
            <a:endParaRPr b="1" i="0" sz="2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327" y="2102900"/>
            <a:ext cx="6239425" cy="16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/>
        </p:nvSpPr>
        <p:spPr>
          <a:xfrm>
            <a:off x="10757400" y="5891325"/>
            <a:ext cx="1510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-Hang Yin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/>
        </p:nvSpPr>
        <p:spPr>
          <a:xfrm>
            <a:off x="533100" y="367250"/>
            <a:ext cx="11640000" cy="5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Hypothesis Testing</a:t>
            </a:r>
            <a:endParaRPr sz="3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609375" y="1401925"/>
            <a:ext cx="11640000" cy="52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Null Hypothesis: The mean of licenses granted in 2020 has no change comparing to the mean of licenses granted in previous years(2018 and 2019).</a:t>
            </a:r>
            <a:endParaRPr b="1" sz="2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Alternative Hypothesis: There is change between the mean of licenses granted this year and previous years(2018 and 2019).</a:t>
            </a:r>
            <a:endParaRPr b="1" sz="2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Set significance level: </a:t>
            </a:r>
            <a:r>
              <a:rPr b="1" lang="en-US" sz="2450">
                <a:solidFill>
                  <a:schemeClr val="accent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α = 0.05</a:t>
            </a:r>
            <a:endParaRPr b="1" sz="2450">
              <a:solidFill>
                <a:schemeClr val="accen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50">
              <a:solidFill>
                <a:schemeClr val="accen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Method: Welsh's t-test</a:t>
            </a:r>
            <a:endParaRPr b="1" sz="2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50">
              <a:solidFill>
                <a:schemeClr val="accent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/>
          <p:nvPr/>
        </p:nvSpPr>
        <p:spPr>
          <a:xfrm>
            <a:off x="-26549" y="-29064"/>
            <a:ext cx="12884505" cy="7281428"/>
          </a:xfrm>
          <a:custGeom>
            <a:rect b="b" l="l" r="r" t="t"/>
            <a:pathLst>
              <a:path extrusionOk="0" h="5163074" w="7075940">
                <a:moveTo>
                  <a:pt x="0" y="2016764"/>
                </a:moveTo>
                <a:lnTo>
                  <a:pt x="7075940" y="0"/>
                </a:lnTo>
                <a:lnTo>
                  <a:pt x="5584755" y="5163074"/>
                </a:lnTo>
                <a:lnTo>
                  <a:pt x="0" y="5148604"/>
                </a:lnTo>
                <a:lnTo>
                  <a:pt x="0" y="20167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-26549" y="-29067"/>
            <a:ext cx="9948084" cy="7281429"/>
          </a:xfrm>
          <a:custGeom>
            <a:rect b="b" l="l" r="r" t="t"/>
            <a:pathLst>
              <a:path extrusionOk="0" h="5163075" w="7075940">
                <a:moveTo>
                  <a:pt x="0" y="2016765"/>
                </a:moveTo>
                <a:lnTo>
                  <a:pt x="7075940" y="0"/>
                </a:lnTo>
                <a:lnTo>
                  <a:pt x="4176869" y="5163075"/>
                </a:lnTo>
                <a:lnTo>
                  <a:pt x="0" y="5148605"/>
                </a:lnTo>
                <a:lnTo>
                  <a:pt x="0" y="20167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1589" y="1794075"/>
            <a:ext cx="5742660" cy="5429205"/>
          </a:xfrm>
          <a:custGeom>
            <a:rect b="b" l="l" r="r" t="t"/>
            <a:pathLst>
              <a:path extrusionOk="0" h="3897291" w="4641602">
                <a:moveTo>
                  <a:pt x="0" y="755650"/>
                </a:moveTo>
                <a:lnTo>
                  <a:pt x="4641602" y="0"/>
                </a:lnTo>
                <a:lnTo>
                  <a:pt x="4139952" y="3897291"/>
                </a:lnTo>
                <a:lnTo>
                  <a:pt x="0" y="3897291"/>
                </a:lnTo>
                <a:lnTo>
                  <a:pt x="0" y="7556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6126550" y="2183448"/>
            <a:ext cx="1996200" cy="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6245496" y="1779947"/>
            <a:ext cx="2215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Welch’s T-test</a:t>
            </a:r>
            <a:endParaRPr sz="2100"/>
          </a:p>
        </p:txBody>
      </p:sp>
      <p:sp>
        <p:nvSpPr>
          <p:cNvPr id="151" name="Google Shape;151;p14"/>
          <p:cNvSpPr txBox="1"/>
          <p:nvPr/>
        </p:nvSpPr>
        <p:spPr>
          <a:xfrm>
            <a:off x="380697" y="214850"/>
            <a:ext cx="41592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lang="en-US" sz="35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Hypothesis Testing</a:t>
            </a:r>
            <a:endParaRPr sz="3500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5852900" y="2984225"/>
            <a:ext cx="4651200" cy="30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 statistics: 14.678045591103883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P-Value: 3.2720431903438374e-32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P-value &lt; α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Reject Null Hypothesis!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/>
        </p:nvSpPr>
        <p:spPr>
          <a:xfrm>
            <a:off x="533100" y="367250"/>
            <a:ext cx="11640000" cy="5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Hypothesis Testing</a:t>
            </a:r>
            <a:endParaRPr sz="3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100" y="4035475"/>
            <a:ext cx="7718549" cy="25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813" y="1274738"/>
            <a:ext cx="8481824" cy="274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325" y="4261700"/>
            <a:ext cx="8140651" cy="26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/>
        </p:nvSpPr>
        <p:spPr>
          <a:xfrm>
            <a:off x="795" y="880021"/>
            <a:ext cx="12857162" cy="5472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84752" y="-12"/>
            <a:ext cx="6547418" cy="6840760"/>
          </a:xfrm>
          <a:custGeom>
            <a:rect b="b" l="l" r="r" t="t"/>
            <a:pathLst>
              <a:path extrusionOk="0" h="2736304" w="2618967">
                <a:moveTo>
                  <a:pt x="782763" y="0"/>
                </a:moveTo>
                <a:lnTo>
                  <a:pt x="2618967" y="0"/>
                </a:lnTo>
                <a:lnTo>
                  <a:pt x="1831243" y="2736304"/>
                </a:lnTo>
                <a:lnTo>
                  <a:pt x="0" y="2736304"/>
                </a:lnTo>
                <a:lnTo>
                  <a:pt x="0" y="271907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6632175" y="1610850"/>
            <a:ext cx="3726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Conclusion</a:t>
            </a:r>
            <a:endParaRPr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6040850" y="2414225"/>
            <a:ext cx="65475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fact that we reject the null hypothesis, we have enough evidence to conclude that there is a significant drop of new DCA license being granted in 2020 comparing to the number of licenses being granted in 2008 and 2009.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226578" y="214850"/>
            <a:ext cx="2160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/>
          <p:nvPr/>
        </p:nvSpPr>
        <p:spPr>
          <a:xfrm>
            <a:off x="100150" y="2472407"/>
            <a:ext cx="12752618" cy="4759598"/>
          </a:xfrm>
          <a:custGeom>
            <a:rect b="b" l="l" r="r" t="t"/>
            <a:pathLst>
              <a:path extrusionOk="0" h="2122" w="5688">
                <a:moveTo>
                  <a:pt x="3815" y="0"/>
                </a:moveTo>
                <a:lnTo>
                  <a:pt x="5688" y="2122"/>
                </a:lnTo>
                <a:lnTo>
                  <a:pt x="0" y="2122"/>
                </a:lnTo>
                <a:lnTo>
                  <a:pt x="381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64275" lIns="128550" spcFirstLastPara="1" rIns="128550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1501" y="649"/>
            <a:ext cx="8566764" cy="7141639"/>
          </a:xfrm>
          <a:custGeom>
            <a:rect b="b" l="l" r="r" t="t"/>
            <a:pathLst>
              <a:path extrusionOk="0" h="3184" w="3821">
                <a:moveTo>
                  <a:pt x="0" y="0"/>
                </a:moveTo>
                <a:lnTo>
                  <a:pt x="2886" y="0"/>
                </a:lnTo>
                <a:lnTo>
                  <a:pt x="2903" y="17"/>
                </a:lnTo>
                <a:lnTo>
                  <a:pt x="3821" y="1059"/>
                </a:lnTo>
                <a:lnTo>
                  <a:pt x="0" y="31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50" spcFirstLastPara="1" rIns="128550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380700" y="1933856"/>
            <a:ext cx="66066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Analysis of changes in new licenses granted by different industry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Does COVID-19 impact the number of license granted in NYC this year?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380697" y="214850"/>
            <a:ext cx="4092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Future Analysis</a:t>
            </a:r>
            <a:endParaRPr sz="3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411550" y="735650"/>
            <a:ext cx="2561100" cy="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/>
          <p:nvPr/>
        </p:nvSpPr>
        <p:spPr>
          <a:xfrm>
            <a:off x="-19050" y="0"/>
            <a:ext cx="12877800" cy="72326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3405039" y="0"/>
            <a:ext cx="9453711" cy="7259413"/>
          </a:xfrm>
          <a:custGeom>
            <a:rect b="b" l="l" r="r" t="t"/>
            <a:pathLst>
              <a:path extrusionOk="0" h="7232650" w="9418858">
                <a:moveTo>
                  <a:pt x="3171161" y="0"/>
                </a:moveTo>
                <a:lnTo>
                  <a:pt x="9418858" y="0"/>
                </a:lnTo>
                <a:lnTo>
                  <a:pt x="9418858" y="7232650"/>
                </a:lnTo>
                <a:lnTo>
                  <a:pt x="4498986" y="7232650"/>
                </a:lnTo>
                <a:lnTo>
                  <a:pt x="4488508" y="7223814"/>
                </a:lnTo>
                <a:lnTo>
                  <a:pt x="4258581" y="7223814"/>
                </a:lnTo>
                <a:lnTo>
                  <a:pt x="0" y="3549070"/>
                </a:lnTo>
                <a:close/>
              </a:path>
            </a:pathLst>
          </a:custGeom>
          <a:solidFill>
            <a:schemeClr val="accent3">
              <a:alpha val="69803"/>
            </a:schemeClr>
          </a:solidFill>
          <a:ln>
            <a:noFill/>
          </a:ln>
          <a:effectLst>
            <a:outerShdw blurRad="317500" rotWithShape="0" algn="r" dir="10800000" dist="127000">
              <a:srgbClr val="000000">
                <a:alpha val="1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8671844" y="0"/>
            <a:ext cx="4186907" cy="5390824"/>
          </a:xfrm>
          <a:custGeom>
            <a:rect b="b" l="l" r="r" t="t"/>
            <a:pathLst>
              <a:path extrusionOk="0" h="5390824" w="4186907">
                <a:moveTo>
                  <a:pt x="1588612" y="0"/>
                </a:moveTo>
                <a:lnTo>
                  <a:pt x="4186907" y="0"/>
                </a:lnTo>
                <a:lnTo>
                  <a:pt x="4186907" y="5390824"/>
                </a:lnTo>
                <a:lnTo>
                  <a:pt x="0" y="1777928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outerShdw blurRad="317500" rotWithShape="0" algn="r" dir="10800000" dist="127000">
              <a:srgbClr val="000000">
                <a:alpha val="1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3959150" y="2736473"/>
            <a:ext cx="561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7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Questions?</a:t>
            </a:r>
            <a:endParaRPr b="1" sz="7000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7002178" y="5984010"/>
            <a:ext cx="542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https://github.com/yinhang945/GalvanizeCapstone1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533100" y="367250"/>
            <a:ext cx="11640000" cy="5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</a:t>
            </a:r>
            <a:endParaRPr sz="3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609375" y="1401925"/>
            <a:ext cx="11640000" cy="52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NYCOpenData -Legally Operating Business</a:t>
            </a:r>
            <a:endParaRPr b="1" sz="2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https://data.cityofnewyork.us/Business/Legally-Operating-Businesses/w7w3-xahh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chemeClr val="accent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183396" y="-34108"/>
            <a:ext cx="11654081" cy="7246145"/>
          </a:xfrm>
          <a:custGeom>
            <a:rect b="b" l="l" r="r" t="t"/>
            <a:pathLst>
              <a:path extrusionOk="0" h="5139110" w="14041061">
                <a:moveTo>
                  <a:pt x="4" y="1912316"/>
                </a:moveTo>
                <a:lnTo>
                  <a:pt x="4509881" y="0"/>
                </a:lnTo>
                <a:lnTo>
                  <a:pt x="14041061" y="1678274"/>
                </a:lnTo>
                <a:lnTo>
                  <a:pt x="6100458" y="5139110"/>
                </a:lnTo>
                <a:cubicBezTo>
                  <a:pt x="6218809" y="4544612"/>
                  <a:pt x="-5376" y="3143005"/>
                  <a:pt x="4" y="19123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1172063" y="-24218"/>
            <a:ext cx="10783393" cy="7259533"/>
          </a:xfrm>
          <a:custGeom>
            <a:rect b="b" l="l" r="r" t="t"/>
            <a:pathLst>
              <a:path extrusionOk="0" h="5148605" w="12992040">
                <a:moveTo>
                  <a:pt x="4" y="1912316"/>
                </a:moveTo>
                <a:lnTo>
                  <a:pt x="4509881" y="0"/>
                </a:lnTo>
                <a:lnTo>
                  <a:pt x="12992040" y="2475886"/>
                </a:lnTo>
                <a:lnTo>
                  <a:pt x="9166824" y="5148605"/>
                </a:lnTo>
                <a:cubicBezTo>
                  <a:pt x="6590001" y="4639565"/>
                  <a:pt x="-5376" y="3143005"/>
                  <a:pt x="4" y="19123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5900625" y="2327200"/>
            <a:ext cx="3998100" cy="3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Master’s in Statistics from Cornell University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Veteran of U.S. Army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Scientist since 2020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Outside interest: Cooking, baking, and playing basketball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/>
        </p:nvSpPr>
        <p:spPr>
          <a:xfrm>
            <a:off x="7034438" y="3340114"/>
            <a:ext cx="342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429375" y="103575"/>
            <a:ext cx="34275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lang="en-US" sz="46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Biography</a:t>
            </a:r>
            <a:endParaRPr sz="4400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13239"/>
          <a:stretch/>
        </p:blipFill>
        <p:spPr>
          <a:xfrm>
            <a:off x="292625" y="1078850"/>
            <a:ext cx="5424500" cy="613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132919" y="520707"/>
            <a:ext cx="12857100" cy="597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6"/>
          <p:cNvGrpSpPr/>
          <p:nvPr/>
        </p:nvGrpSpPr>
        <p:grpSpPr>
          <a:xfrm>
            <a:off x="4701568" y="1096357"/>
            <a:ext cx="3455617" cy="2990271"/>
            <a:chOff x="2466945" y="1407843"/>
            <a:chExt cx="1861430" cy="1610763"/>
          </a:xfrm>
        </p:grpSpPr>
        <p:sp>
          <p:nvSpPr>
            <p:cNvPr id="52" name="Google Shape;52;p6"/>
            <p:cNvSpPr/>
            <p:nvPr/>
          </p:nvSpPr>
          <p:spPr>
            <a:xfrm>
              <a:off x="2466945" y="1407843"/>
              <a:ext cx="1861430" cy="1610763"/>
            </a:xfrm>
            <a:custGeom>
              <a:rect b="b" l="l" r="r" t="t"/>
              <a:pathLst>
                <a:path extrusionOk="0" h="640" w="7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0"/>
            </a:gradFill>
            <a:ln cap="flat" cmpd="sng" w="381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90500" rotWithShape="0" algn="tl" dir="2700000" dist="88900">
                <a:srgbClr val="000000">
                  <a:alpha val="34901"/>
                </a:srgbClr>
              </a:outerShdw>
            </a:effectLst>
          </p:spPr>
          <p:txBody>
            <a:bodyPr anchorCtr="0" anchor="ctr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2708225" y="1580661"/>
              <a:ext cx="1352221" cy="1170594"/>
            </a:xfrm>
            <a:custGeom>
              <a:rect b="b" l="l" r="r" t="t"/>
              <a:pathLst>
                <a:path extrusionOk="0" h="640" w="7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7000" rotWithShape="0" algn="tl" dir="2700000" dist="63500">
                <a:srgbClr val="000000">
                  <a:alpha val="40000"/>
                </a:srgbClr>
              </a:outerShdw>
            </a:effectLst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6"/>
          <p:cNvSpPr/>
          <p:nvPr/>
        </p:nvSpPr>
        <p:spPr>
          <a:xfrm>
            <a:off x="5012019" y="1542301"/>
            <a:ext cx="2834715" cy="1323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99"/>
              <a:buFont typeface="Arial"/>
              <a:buNone/>
            </a:pPr>
            <a:r>
              <a:rPr lang="en-US" sz="7999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999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6"/>
          <p:cNvCxnSpPr/>
          <p:nvPr/>
        </p:nvCxnSpPr>
        <p:spPr>
          <a:xfrm>
            <a:off x="4125406" y="4944538"/>
            <a:ext cx="463951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6"/>
          <p:cNvSpPr/>
          <p:nvPr/>
        </p:nvSpPr>
        <p:spPr>
          <a:xfrm>
            <a:off x="3982680" y="4107205"/>
            <a:ext cx="4966664" cy="738573"/>
          </a:xfrm>
          <a:custGeom>
            <a:rect b="b" l="l" r="r" t="t"/>
            <a:pathLst>
              <a:path extrusionOk="0" h="1872208" w="252028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 Data Information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 txBox="1"/>
          <p:nvPr/>
        </p:nvSpPr>
        <p:spPr>
          <a:xfrm>
            <a:off x="4074920" y="4984230"/>
            <a:ext cx="148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24" lvl="1" marL="17142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</a:rPr>
              <a:t>Data Gathering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5754907" y="4984230"/>
            <a:ext cx="148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24" lvl="1" marL="17142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</a:rPr>
              <a:t>Data Cleaning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/>
        </p:nvSpPr>
        <p:spPr>
          <a:xfrm>
            <a:off x="7282470" y="4984213"/>
            <a:ext cx="148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24" lvl="1" marL="17142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</a:rPr>
              <a:t>Data </a:t>
            </a:r>
            <a:r>
              <a:rPr lang="en-US" sz="1100">
                <a:solidFill>
                  <a:schemeClr val="lt1"/>
                </a:solidFill>
              </a:rPr>
              <a:t>Visualization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6425707" y="5285500"/>
            <a:ext cx="1486121" cy="261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75" y="1948500"/>
            <a:ext cx="12858600" cy="529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596900" y="2752125"/>
            <a:ext cx="11249400" cy="2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Data set downloaded from NYCOpenData website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Raw data size: 62.2 MB with 27 features and around 266,000 observations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New York City DCA(Department of Consumer Affairs) Issued Licenses from 2003 to 2020(present)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68" name="Google Shape;6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450" y="-2"/>
            <a:ext cx="4508403" cy="18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/>
        </p:nvSpPr>
        <p:spPr>
          <a:xfrm>
            <a:off x="405825" y="589200"/>
            <a:ext cx="5891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31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Information - Data Gathering</a:t>
            </a:r>
            <a:endParaRPr sz="31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625" y="4171325"/>
            <a:ext cx="91249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425" y="4171325"/>
            <a:ext cx="91249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2746286" y="5383766"/>
            <a:ext cx="307256" cy="3072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3117517" y="5342650"/>
            <a:ext cx="902811" cy="328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文字内容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2676725" y="5686168"/>
            <a:ext cx="2246678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Please replace text, click add relevant headline, modify the text content, also can copy your content to this directly.</a:t>
            </a:r>
            <a:endParaRPr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5227465" y="5383766"/>
            <a:ext cx="307256" cy="307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5581493" y="5342650"/>
            <a:ext cx="902811" cy="328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文字内容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157904" y="5686168"/>
            <a:ext cx="2246678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Please replace text, click add relevant headline, modify the text content, also can copy your content to this directly.</a:t>
            </a:r>
            <a:endParaRPr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7708643" y="5383766"/>
            <a:ext cx="307256" cy="3072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045469" y="5342650"/>
            <a:ext cx="902811" cy="328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文字内容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7639082" y="5686168"/>
            <a:ext cx="2246678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Please replace text, click add relevant headline, modify the text content, also can copy your content to this directly.</a:t>
            </a:r>
            <a:endParaRPr sz="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 txBox="1"/>
          <p:nvPr/>
        </p:nvSpPr>
        <p:spPr>
          <a:xfrm>
            <a:off x="380700" y="214850"/>
            <a:ext cx="79476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31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Information - Data Understanding</a:t>
            </a:r>
            <a:endParaRPr sz="1800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7" name="Google Shape;8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0" y="973475"/>
            <a:ext cx="11379444" cy="616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275" y="1065675"/>
            <a:ext cx="10928198" cy="59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/>
          <p:nvPr/>
        </p:nvSpPr>
        <p:spPr>
          <a:xfrm>
            <a:off x="75" y="1948500"/>
            <a:ext cx="12858600" cy="529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9"/>
          <p:cNvSpPr txBox="1"/>
          <p:nvPr/>
        </p:nvSpPr>
        <p:spPr>
          <a:xfrm>
            <a:off x="662950" y="2531950"/>
            <a:ext cx="11249400" cy="2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Focus on new license created of the past three years (2018, 2019, 2020)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Narrowed down to the month of April to September for further analysis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Transformed into Pandas Dataframe with selected features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96" name="Google Shape;96;p9"/>
          <p:cNvSpPr txBox="1"/>
          <p:nvPr/>
        </p:nvSpPr>
        <p:spPr>
          <a:xfrm>
            <a:off x="405825" y="589200"/>
            <a:ext cx="5891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31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Information - Data Cleaning</a:t>
            </a:r>
            <a:endParaRPr sz="31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/>
        </p:nvSpPr>
        <p:spPr>
          <a:xfrm>
            <a:off x="380700" y="214850"/>
            <a:ext cx="6753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31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Information - Data </a:t>
            </a:r>
            <a:r>
              <a:rPr lang="en-US" sz="31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Visualization</a:t>
            </a:r>
            <a:endParaRPr sz="1800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03" name="Google Shape;10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00" y="1139050"/>
            <a:ext cx="3930050" cy="53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150" y="1139050"/>
            <a:ext cx="4001501" cy="53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7050" y="1139050"/>
            <a:ext cx="3956924" cy="533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0"/>
          <p:cNvSpPr txBox="1"/>
          <p:nvPr/>
        </p:nvSpPr>
        <p:spPr>
          <a:xfrm>
            <a:off x="748575" y="6550125"/>
            <a:ext cx="297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Heatmap of Licenses granted in 2018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"/>
          <p:cNvSpPr txBox="1"/>
          <p:nvPr/>
        </p:nvSpPr>
        <p:spPr>
          <a:xfrm>
            <a:off x="4943175" y="6550125"/>
            <a:ext cx="297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Heatmap of Licenses granted in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9079313" y="6550125"/>
            <a:ext cx="297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Heatmap of Licenses granted in 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/>
          <p:nvPr/>
        </p:nvSpPr>
        <p:spPr>
          <a:xfrm>
            <a:off x="740207" y="664819"/>
            <a:ext cx="12857100" cy="597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11"/>
          <p:cNvGrpSpPr/>
          <p:nvPr/>
        </p:nvGrpSpPr>
        <p:grpSpPr>
          <a:xfrm>
            <a:off x="4701568" y="1096357"/>
            <a:ext cx="3455617" cy="2990271"/>
            <a:chOff x="2466945" y="1407843"/>
            <a:chExt cx="1861430" cy="1610763"/>
          </a:xfrm>
        </p:grpSpPr>
        <p:sp>
          <p:nvSpPr>
            <p:cNvPr id="116" name="Google Shape;116;p11"/>
            <p:cNvSpPr/>
            <p:nvPr/>
          </p:nvSpPr>
          <p:spPr>
            <a:xfrm>
              <a:off x="2466945" y="1407843"/>
              <a:ext cx="1861430" cy="1610763"/>
            </a:xfrm>
            <a:custGeom>
              <a:rect b="b" l="l" r="r" t="t"/>
              <a:pathLst>
                <a:path extrusionOk="0" h="640" w="7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0"/>
            </a:gradFill>
            <a:ln cap="flat" cmpd="sng" w="381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90500" rotWithShape="0" algn="tl" dir="2700000" dist="88900">
                <a:srgbClr val="000000">
                  <a:alpha val="34901"/>
                </a:srgbClr>
              </a:outerShdw>
            </a:effectLst>
          </p:spPr>
          <p:txBody>
            <a:bodyPr anchorCtr="0" anchor="ctr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3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2708225" y="1580661"/>
              <a:ext cx="1352221" cy="1170594"/>
            </a:xfrm>
            <a:custGeom>
              <a:rect b="b" l="l" r="r" t="t"/>
              <a:pathLst>
                <a:path extrusionOk="0" h="640" w="7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7000" rotWithShape="0" algn="tl" dir="2700000" dist="63500">
                <a:srgbClr val="000000">
                  <a:alpha val="40000"/>
                </a:srgbClr>
              </a:outerShdw>
            </a:effectLst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1"/>
          <p:cNvSpPr/>
          <p:nvPr/>
        </p:nvSpPr>
        <p:spPr>
          <a:xfrm>
            <a:off x="5012019" y="1542301"/>
            <a:ext cx="2834715" cy="1323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99"/>
              <a:buFont typeface="Arial"/>
              <a:buNone/>
            </a:pPr>
            <a:r>
              <a:rPr lang="en-US" sz="7999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999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1"/>
          <p:cNvCxnSpPr/>
          <p:nvPr/>
        </p:nvCxnSpPr>
        <p:spPr>
          <a:xfrm>
            <a:off x="4125406" y="4944538"/>
            <a:ext cx="463951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11"/>
          <p:cNvSpPr/>
          <p:nvPr/>
        </p:nvSpPr>
        <p:spPr>
          <a:xfrm>
            <a:off x="3982680" y="4107205"/>
            <a:ext cx="4966664" cy="738573"/>
          </a:xfrm>
          <a:custGeom>
            <a:rect b="b" l="l" r="r" t="t"/>
            <a:pathLst>
              <a:path extrusionOk="0" h="1872208" w="252028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 </a:t>
            </a:r>
            <a:r>
              <a:rPr lang="en-US" sz="4300">
                <a:solidFill>
                  <a:schemeClr val="lt1"/>
                </a:solidFill>
              </a:rPr>
              <a:t>Hypothesis Testing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1"/>
          <p:cNvSpPr txBox="1"/>
          <p:nvPr/>
        </p:nvSpPr>
        <p:spPr>
          <a:xfrm>
            <a:off x="4713420" y="5012717"/>
            <a:ext cx="148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24" lvl="1" marL="17142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</a:rPr>
              <a:t>Null Hypothesis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6425699" y="5012725"/>
            <a:ext cx="1786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24" lvl="1" marL="17142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</a:rPr>
              <a:t>Alternate Hypothesis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1"/>
          <p:cNvSpPr txBox="1"/>
          <p:nvPr/>
        </p:nvSpPr>
        <p:spPr>
          <a:xfrm>
            <a:off x="4713420" y="5285500"/>
            <a:ext cx="1486121" cy="261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24" lvl="1" marL="17142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</a:rPr>
              <a:t>Threshold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1"/>
          <p:cNvSpPr txBox="1"/>
          <p:nvPr/>
        </p:nvSpPr>
        <p:spPr>
          <a:xfrm>
            <a:off x="6425707" y="5285500"/>
            <a:ext cx="1486121" cy="261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24" lvl="1" marL="17142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</a:rPr>
              <a:t>Welch’s T-testing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/>
        </p:nvSpPr>
        <p:spPr>
          <a:xfrm>
            <a:off x="533100" y="367250"/>
            <a:ext cx="11640000" cy="5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Hypothesis Testing</a:t>
            </a:r>
            <a:endParaRPr sz="3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8536200" y="3631675"/>
            <a:ext cx="3636900" cy="77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Statistically significant?</a:t>
            </a:r>
            <a:endParaRPr b="1" sz="2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chemeClr val="accent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25" y="1552350"/>
            <a:ext cx="7478424" cy="49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100" y="1302475"/>
            <a:ext cx="7723249" cy="55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第一PPT，www.1ppt.com">
  <a:themeElements>
    <a:clrScheme name="自定义 27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80A7"/>
      </a:accent1>
      <a:accent2>
        <a:srgbClr val="FCC96B"/>
      </a:accent2>
      <a:accent3>
        <a:srgbClr val="1E80A7"/>
      </a:accent3>
      <a:accent4>
        <a:srgbClr val="FCC96B"/>
      </a:accent4>
      <a:accent5>
        <a:srgbClr val="1E80A7"/>
      </a:accent5>
      <a:accent6>
        <a:srgbClr val="FCC96B"/>
      </a:accent6>
      <a:hlink>
        <a:srgbClr val="1E80A7"/>
      </a:hlink>
      <a:folHlink>
        <a:srgbClr val="FCC96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